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35134-92C1-4C26-AF7F-AD83D1280B54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BEF6-9676-4357-9D18-47BD0FBB9C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62115145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AF0F-22BA-4AAC-9B79-3E9D1508BCAF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4B49F-0557-4540-B5E5-088B1459E36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81678585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D5F68-BBD2-4AAB-BAD0-6BB1D9BEBCD8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D1EDC-65F4-445B-B392-FFCA57C55CB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59513490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E8B4F-D311-4A2B-B50E-0EF3C109F54E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E46D-623F-4F77-8844-9B1722503E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86385775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865B2-6CDC-4BF9-AF9B-C19D55B64E92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79B5C-C0F8-4B2C-8D8C-B3EE0B92F9B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52724659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8EFDE-144E-4DBC-AC75-3A9C63B60216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E479-3088-4E96-8230-9C1EA852913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19309007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B2016-6ACA-4123-840A-D50B6347F4EB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2EBF3-8548-4569-A0EF-BB8165081A3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43945163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FD13D-8B33-45EE-8F94-571B649A6759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7455F-7608-40E2-B891-836CBD5D95F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01430510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9C9F5-C887-482B-85C5-7B77AFEEEB19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C2A96-DEB7-43A6-880B-E3963CBFE88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40298830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1F121-73CB-49D2-BD9B-17A8DED9E29F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83AE-DA52-4E43-BA94-3D5AEA721EF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98915097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3A0AC-8C43-41E2-AD5B-C8F2CF722AA0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5A51E-3889-460A-BAA0-35229BC02C3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26544845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2BBF20-6CB0-4352-80C5-E643BA176405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CD8E102-C43B-4D0C-9996-883893C5B05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одзаголовок 2"/>
          <p:cNvSpPr>
            <a:spLocks noGrp="1"/>
          </p:cNvSpPr>
          <p:nvPr>
            <p:ph idx="1"/>
          </p:nvPr>
        </p:nvSpPr>
        <p:spPr>
          <a:xfrm>
            <a:off x="914400" y="838200"/>
            <a:ext cx="7696200" cy="55165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5400" b="1" smtClean="0">
                <a:solidFill>
                  <a:srgbClr val="C00000"/>
                </a:solidFill>
                <a:latin typeface="Gabriola" panose="04040605051002020D02" pitchFamily="82" charset="0"/>
              </a:rPr>
              <a:t>Тема: Устройство Римской республики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4400" b="1" smtClean="0">
                <a:latin typeface="Gabriola" panose="04040605051002020D02" pitchFamily="82" charset="0"/>
              </a:rPr>
              <a:t>План: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4400" b="1" smtClean="0">
                <a:latin typeface="Gabriola" panose="04040605051002020D02" pitchFamily="82" charset="0"/>
              </a:rPr>
              <a:t>1.  Выборы консулов и принятие законов.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4400" b="1" smtClean="0">
                <a:latin typeface="Gabriola" panose="04040605051002020D02" pitchFamily="82" charset="0"/>
              </a:rPr>
              <a:t>2.  Сенат и его роль в Риме.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4400" b="1" smtClean="0">
                <a:latin typeface="Gabriola" panose="04040605051002020D02" pitchFamily="82" charset="0"/>
              </a:rPr>
              <a:t>3.  Римское войско.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sz="4400" b="1" smtClean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sz="4400" b="1" smtClean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126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3886200"/>
            <a:ext cx="7610475" cy="24193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458" y="131833"/>
            <a:ext cx="5344357" cy="374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3400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600" i="1" smtClean="0"/>
              <a:t>1. Для выбора консулов граждане собирались на Марсовом поле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600" i="1" smtClean="0"/>
              <a:t>2. Оба консула в Риме обладали равноправной властью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600" i="1" smtClean="0"/>
              <a:t>3. Для выборов народных трибунов граждане часто собирались на Форуме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600" i="1" smtClean="0"/>
              <a:t>4. Все консулы пожизненно становились сенаторами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600" i="1" smtClean="0"/>
              <a:t>5. Сенат отчитывался перед гражданами за свои действия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600" i="1" smtClean="0"/>
              <a:t>6. Римское войско делилось на легионы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600" i="1" smtClean="0"/>
              <a:t>7. Перед боем римляне строились в три линии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600" i="1" smtClean="0"/>
              <a:t>8. Первыми бой начинали самые опытные воины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600" i="1" smtClean="0"/>
              <a:t>9. Даже останавливаясь на одну ночь, римляне строили хорошо укреплённый лагерь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600" i="1" smtClean="0"/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600" i="1" smtClean="0"/>
          </a:p>
        </p:txBody>
      </p:sp>
      <p:sp>
        <p:nvSpPr>
          <p:cNvPr id="4" name="Овал 3"/>
          <p:cNvSpPr/>
          <p:nvPr/>
        </p:nvSpPr>
        <p:spPr>
          <a:xfrm>
            <a:off x="3352800" y="990600"/>
            <a:ext cx="381000" cy="381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705295" y="1484008"/>
            <a:ext cx="381000" cy="381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686800" y="2796381"/>
            <a:ext cx="381000" cy="381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629400" y="4191000"/>
            <a:ext cx="381000" cy="381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772400" y="4572000"/>
            <a:ext cx="381000" cy="381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477000" y="6019800"/>
            <a:ext cx="381000" cy="381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191000" y="2285260"/>
            <a:ext cx="381000" cy="381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968449" y="5158581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438400" y="3657600"/>
            <a:ext cx="38100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u="sng" smtClean="0">
                <a:solidFill>
                  <a:srgbClr val="C00000"/>
                </a:solidFill>
                <a:latin typeface="Gabriola" panose="04040605051002020D02" pitchFamily="82" charset="0"/>
              </a:rPr>
              <a:t>1.  Выборы консулов и принятие законов.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371600"/>
            <a:ext cx="6800850" cy="4951019"/>
          </a:xfrm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62000" y="1752600"/>
            <a:ext cx="2209800" cy="1143000"/>
          </a:xfrm>
        </p:spPr>
        <p:txBody>
          <a:bodyPr/>
          <a:lstStyle/>
          <a:p>
            <a:pPr eaLnBrk="1" hangingPunct="1"/>
            <a:r>
              <a:rPr lang="ru-RU" altLang="ru-RU" b="1" u="sng" smtClean="0">
                <a:solidFill>
                  <a:srgbClr val="C00000"/>
                </a:solidFill>
                <a:latin typeface="Gabriola" panose="04040605051002020D02" pitchFamily="82" charset="0"/>
              </a:rPr>
              <a:t>Марсово поле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457200"/>
            <a:ext cx="4729830" cy="5835428"/>
          </a:xfrm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-838200" y="11128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5400" b="1" u="sng" smtClean="0">
                <a:solidFill>
                  <a:srgbClr val="C00000"/>
                </a:solidFill>
                <a:latin typeface="Gabriola" panose="04040605051002020D02" pitchFamily="82" charset="0"/>
              </a:rPr>
              <a:t>Функции консулов: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990600" y="2667000"/>
            <a:ext cx="8229600" cy="4525963"/>
          </a:xfrm>
        </p:spPr>
        <p:txBody>
          <a:bodyPr/>
          <a:lstStyle/>
          <a:p>
            <a:pPr marL="742950" indent="-742950" eaLnBrk="1" hangingPunct="1">
              <a:buFont typeface="Arial" panose="020B0604020202020204" pitchFamily="34" charset="0"/>
              <a:buAutoNum type="arabicParenR"/>
            </a:pPr>
            <a:r>
              <a:rPr lang="ru-RU" altLang="ru-RU" sz="4000" b="1" smtClean="0">
                <a:latin typeface="Gabriola" panose="04040605051002020D02" pitchFamily="82" charset="0"/>
              </a:rPr>
              <a:t>Наборы в войско</a:t>
            </a:r>
          </a:p>
          <a:p>
            <a:pPr marL="742950" indent="-742950" eaLnBrk="1" hangingPunct="1">
              <a:buFont typeface="Arial" panose="020B0604020202020204" pitchFamily="34" charset="0"/>
              <a:buAutoNum type="arabicParenR"/>
            </a:pPr>
            <a:r>
              <a:rPr lang="ru-RU" altLang="ru-RU" sz="4000" b="1" smtClean="0">
                <a:latin typeface="Gabriola" panose="04040605051002020D02" pitchFamily="82" charset="0"/>
              </a:rPr>
              <a:t>Созыв Народного собрания</a:t>
            </a:r>
          </a:p>
          <a:p>
            <a:pPr marL="742950" indent="-742950" eaLnBrk="1" hangingPunct="1">
              <a:buFont typeface="Arial" panose="020B0604020202020204" pitchFamily="34" charset="0"/>
              <a:buAutoNum type="arabicParenR"/>
            </a:pPr>
            <a:r>
              <a:rPr lang="ru-RU" altLang="ru-RU" sz="4000" b="1" smtClean="0">
                <a:latin typeface="Gabriola" panose="04040605051002020D02" pitchFamily="82" charset="0"/>
              </a:rPr>
              <a:t>Предложения о новых законах</a:t>
            </a:r>
          </a:p>
          <a:p>
            <a:pPr marL="742950" indent="-742950" eaLnBrk="1" hangingPunct="1">
              <a:buFont typeface="Arial" panose="020B0604020202020204" pitchFamily="34" charset="0"/>
              <a:buAutoNum type="arabicParenR"/>
            </a:pPr>
            <a:r>
              <a:rPr lang="ru-RU" altLang="ru-RU" sz="4000" b="1" smtClean="0">
                <a:latin typeface="Gabriola" panose="04040605051002020D02" pitchFamily="82" charset="0"/>
              </a:rPr>
              <a:t>Обеспечение порядка во время войны</a:t>
            </a:r>
          </a:p>
        </p:txBody>
      </p:sp>
      <p:pic>
        <p:nvPicPr>
          <p:cNvPr id="5124" name="Picture 2" descr="http://www.vokrugsveta.ru/img/cmn/2010/08/09/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463"/>
            <a:ext cx="2971800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b="1" u="sng" smtClean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sz="4000" b="1" smtClean="0">
              <a:latin typeface="Gabriola" panose="04040605051002020D02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7694301" cy="4885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u="sng" smtClean="0">
                <a:solidFill>
                  <a:srgbClr val="C00000"/>
                </a:solidFill>
                <a:latin typeface="Gabriola" panose="04040605051002020D02" pitchFamily="82" charset="0"/>
              </a:rPr>
              <a:t>2. </a:t>
            </a:r>
            <a:r>
              <a:rPr lang="ru-RU" altLang="ru-RU" b="1" smtClean="0">
                <a:latin typeface="Gabriola" panose="04040605051002020D02" pitchFamily="82" charset="0"/>
              </a:rPr>
              <a:t> </a:t>
            </a:r>
            <a:r>
              <a:rPr lang="ru-RU" altLang="ru-RU" sz="4800" b="1" u="sng" smtClean="0">
                <a:solidFill>
                  <a:srgbClr val="C00000"/>
                </a:solidFill>
                <a:latin typeface="Gabriola" panose="04040605051002020D02" pitchFamily="82" charset="0"/>
              </a:rPr>
              <a:t>Сенат и его роль в Риме.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762000" y="1524000"/>
            <a:ext cx="8229600" cy="4525963"/>
          </a:xfrm>
        </p:spPr>
        <p:txBody>
          <a:bodyPr/>
          <a:lstStyle/>
          <a:p>
            <a:pPr marL="742950" indent="-742950" eaLnBrk="1" hangingPunct="1">
              <a:buFont typeface="Arial" panose="020B0604020202020204" pitchFamily="34" charset="0"/>
              <a:buAutoNum type="arabicParenR"/>
            </a:pPr>
            <a:r>
              <a:rPr lang="ru-RU" altLang="ru-RU" sz="5400" b="1" smtClean="0">
                <a:latin typeface="Gabriola" panose="04040605051002020D02" pitchFamily="82" charset="0"/>
              </a:rPr>
              <a:t>Состоял из ______ человек</a:t>
            </a:r>
          </a:p>
          <a:p>
            <a:pPr marL="742950" indent="-742950" eaLnBrk="1" hangingPunct="1">
              <a:buFont typeface="Arial" panose="020B0604020202020204" pitchFamily="34" charset="0"/>
              <a:buAutoNum type="arabicParenR"/>
            </a:pPr>
            <a:r>
              <a:rPr lang="ru-RU" altLang="ru-RU" sz="5400" b="1" smtClean="0">
                <a:latin typeface="Gabriola" panose="04040605051002020D02" pitchFamily="82" charset="0"/>
              </a:rPr>
              <a:t>В сенате могли заседать ______________</a:t>
            </a:r>
          </a:p>
          <a:p>
            <a:pPr marL="742950" indent="-742950" eaLnBrk="1" hangingPunct="1">
              <a:buFont typeface="Arial" panose="020B0604020202020204" pitchFamily="34" charset="0"/>
              <a:buAutoNum type="arabicParenR"/>
            </a:pPr>
            <a:r>
              <a:rPr lang="ru-RU" altLang="ru-RU" sz="5400" b="1" smtClean="0">
                <a:latin typeface="Gabriola" panose="04040605051002020D02" pitchFamily="82" charset="0"/>
              </a:rPr>
              <a:t>Функции сената: ____________________, ______________________, ____________________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075" y="4631554"/>
            <a:ext cx="2828925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u="sng" smtClean="0">
                <a:solidFill>
                  <a:srgbClr val="C00000"/>
                </a:solidFill>
                <a:latin typeface="Gabriola" panose="04040605051002020D02" pitchFamily="82" charset="0"/>
              </a:rPr>
              <a:t>В чем различия устройства в Афинах и Риме?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4000" b="1" dirty="0" smtClean="0">
                <a:latin typeface="Gabriola" panose="04040605051002020D02" pitchFamily="82" charset="0"/>
              </a:rPr>
              <a:t>1. Принятие законов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4000" b="1" dirty="0" smtClean="0">
                <a:latin typeface="Gabriola" panose="04040605051002020D02" pitchFamily="82" charset="0"/>
              </a:rPr>
              <a:t>2. Оплата должностей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4000" b="1" dirty="0" smtClean="0">
                <a:latin typeface="Gabriola" panose="04040605051002020D02" pitchFamily="82" charset="0"/>
              </a:rPr>
              <a:t>3. Снятие с должности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4000" b="1" dirty="0" smtClean="0">
                <a:latin typeface="Gabriola" panose="04040605051002020D02" pitchFamily="82" charset="0"/>
              </a:rPr>
              <a:t>4. Роль сената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altLang="ru-RU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Афины – демократическая республика, а Рим – аристократическая республика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altLang="ru-RU" sz="4000" b="1" dirty="0" smtClean="0">
              <a:latin typeface="Gabriola" panose="04040605051002020D02" pitchFamily="8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u="sng" smtClean="0">
                <a:solidFill>
                  <a:srgbClr val="C00000"/>
                </a:solidFill>
                <a:latin typeface="Gabriola" panose="04040605051002020D02" pitchFamily="82" charset="0"/>
              </a:rPr>
              <a:t>3.  Римское войско.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762000" y="1417638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sz="4000" b="1" u="sng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Новое в армии Рима: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arenR"/>
              <a:defRPr/>
            </a:pPr>
            <a:r>
              <a:rPr lang="ru-RU" altLang="ru-RU" sz="4000" b="1" dirty="0" smtClean="0">
                <a:latin typeface="Gabriola" panose="04040605051002020D02" pitchFamily="82" charset="0"/>
              </a:rPr>
              <a:t>вооружение позволяло одному бойцу вести дальний и рукопашный бои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arenR"/>
              <a:defRPr/>
            </a:pPr>
            <a:r>
              <a:rPr lang="ru-RU" altLang="ru-RU" sz="4000" b="1" dirty="0" smtClean="0">
                <a:latin typeface="Gabriola" panose="04040605051002020D02" pitchFamily="82" charset="0"/>
              </a:rPr>
              <a:t>построение войска подвижными отрядами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arenR"/>
              <a:defRPr/>
            </a:pPr>
            <a:r>
              <a:rPr lang="ru-RU" altLang="ru-RU" sz="4000" b="1" dirty="0" smtClean="0">
                <a:latin typeface="Gabriola" panose="04040605051002020D02" pitchFamily="82" charset="0"/>
              </a:rPr>
              <a:t> умение строить походные лагеря – крепости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arenR"/>
              <a:defRPr/>
            </a:pPr>
            <a:r>
              <a:rPr lang="ru-RU" altLang="ru-RU" sz="4000" b="1" dirty="0" smtClean="0">
                <a:latin typeface="Gabriola" panose="04040605051002020D02" pitchFamily="82" charset="0"/>
              </a:rPr>
              <a:t>суровая военная дисциплина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altLang="ru-RU" sz="4000" b="1" dirty="0" smtClean="0">
              <a:latin typeface="Gabriola" panose="04040605051002020D02" pitchFamily="82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altLang="ru-RU" sz="4000" b="1" dirty="0" smtClean="0">
              <a:latin typeface="Gabriola" panose="04040605051002020D02" pitchFamily="8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b="1" u="sng" smtClean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00" y="252444"/>
            <a:ext cx="3886200" cy="5324095"/>
          </a:xfrm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82127"/>
            <a:ext cx="3581400" cy="4877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233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Gabriola</vt:lpstr>
      <vt:lpstr>Office Theme</vt:lpstr>
      <vt:lpstr>Презентация PowerPoint</vt:lpstr>
      <vt:lpstr>1.  Выборы консулов и принятие законов.</vt:lpstr>
      <vt:lpstr>Марсово поле</vt:lpstr>
      <vt:lpstr>Функции консулов:</vt:lpstr>
      <vt:lpstr>Презентация PowerPoint</vt:lpstr>
      <vt:lpstr>2.  Сенат и его роль в Риме.</vt:lpstr>
      <vt:lpstr>В чем различия устройства в Афинах и Риме?</vt:lpstr>
      <vt:lpstr>3.  Римское войско.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Катя</dc:creator>
  <cp:lastModifiedBy>Анастасия Хапчук</cp:lastModifiedBy>
  <cp:revision>12</cp:revision>
  <dcterms:created xsi:type="dcterms:W3CDTF">2011-11-05T05:47:16Z</dcterms:created>
  <dcterms:modified xsi:type="dcterms:W3CDTF">2015-04-16T21:13:15Z</dcterms:modified>
</cp:coreProperties>
</file>